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2%D1%81%D0%B5%D1%81%D0%B2%D1%96%D1%82%D0%BD%D1%8F_%D0%BF%D0%B0%D0%B2%D1%83%D1%82%D0%B8%D0%BD%D0%B0" TargetMode="External"/><Relationship Id="rId2" Type="http://schemas.openxmlformats.org/officeDocument/2006/relationships/hyperlink" Target="https://uk.wikipedia.org/wiki/%D0%A0%D0%B5%D0%B0%D0%BB%D1%8C%D0%BD%D0%B8%D0%B9_%D1%87%D0%B0%D1%8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90%D0%BA%D0%B0%D0%B4%D0%B5%D0%BC%D1%96%D1%87%D0%BD%D0%B8%D0%B9_%D0%B6%D1%83%D1%80%D0%BD%D0%B0%D0%BB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1196752"/>
            <a:ext cx="69847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«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Академічна доброчесність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сукупність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етичних принципів та визначених законом правил, якими мають керуватися учасники освітнього процесу під час навчання, викладання та провадження наукової (творчої) діяльності з метою забезпечення довіри до результатів навчання та/або наукових (творчих) досягнень.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04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329730"/>
            <a:ext cx="7416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Відкритий доступ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— це безкоштовний, швидкий, постійний, повнотекстовий доступ в 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Реальний час"/>
              </a:rPr>
              <a:t>режимі реального часу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до наукових та навчальних матеріалів, що реалізовується для будь-якого користувача у 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Всесвітня павутина"/>
              </a:rPr>
              <a:t>глобальній інформаційній мережі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здійснюваний переважно до 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рецензованих науково-дослідних журналів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2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970850"/>
            <a:ext cx="69127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Академічний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плагіат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«оприлюднення (частково або повністю) наукових (творчих) результатів, отриманих іншими особами, як результатів власного дослідження (творчості), та/або відтворення опублікованих текстів (оприлюднених творів мистецтва) інших авторів без зазначення авторства».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1760" y="404664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порушень АД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45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1301222"/>
            <a:ext cx="1400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Самоплагіат</a:t>
            </a:r>
            <a:endParaRPr lang="uk-UA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1835532"/>
            <a:ext cx="1327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Фабрикація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15484" y="2339588"/>
            <a:ext cx="1694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Фальсифікація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48477" y="2843644"/>
            <a:ext cx="1419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10119" y="3429000"/>
            <a:ext cx="84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Обман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44008" y="4077072"/>
            <a:ext cx="1540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Хабарництво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652120" y="4725144"/>
            <a:ext cx="2741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Необ’єктивне оцінювання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11760" y="404664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порушень АД</a:t>
            </a:r>
            <a:endParaRPr lang="uk-UA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746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4034" y="1412776"/>
            <a:ext cx="8376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«Про освіту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статті 42 до основних видів академічної відповідальності здобувачів освіти належать: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2204864"/>
            <a:ext cx="70567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 оцінювання (контрольна робота, іспит, залік тощо);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 відповідного освітнього компонента освітньої програми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відрахування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 закладу освіти;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 стипендії;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наданих закладом освіти пільг з оплати за навчання.</a:t>
            </a:r>
          </a:p>
        </p:txBody>
      </p:sp>
    </p:spTree>
    <p:extLst>
      <p:ext uri="{BB962C8B-B14F-4D97-AF65-F5344CB8AC3E}">
        <p14:creationId xmlns:p14="http://schemas.microsoft.com/office/powerpoint/2010/main" val="39661321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72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Наслідки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Соболь Стефанія Михайлівна</dc:creator>
  <cp:lastModifiedBy>Соболь Стефанія Михайлівна</cp:lastModifiedBy>
  <cp:revision>7</cp:revision>
  <dcterms:created xsi:type="dcterms:W3CDTF">2021-02-15T14:21:02Z</dcterms:created>
  <dcterms:modified xsi:type="dcterms:W3CDTF">2021-02-16T06:41:20Z</dcterms:modified>
</cp:coreProperties>
</file>